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2A1"/>
    <a:srgbClr val="8DFBFC"/>
    <a:srgbClr val="E372F5"/>
    <a:srgbClr val="7A5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5D9-9C96-44F5-806F-069B9EF1EC29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7F79-81C3-46DB-9F9E-C5810315FA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1476793" y="1276785"/>
            <a:ext cx="6390485" cy="244314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6000" spc="300" dirty="0">
                <a:solidFill>
                  <a:srgbClr val="4842A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“投资者保护”</a:t>
            </a:r>
            <a:endParaRPr lang="en-US" altLang="zh-CN" sz="6000" spc="300" dirty="0">
              <a:solidFill>
                <a:srgbClr val="4842A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6000" spc="300" dirty="0">
                <a:solidFill>
                  <a:srgbClr val="4842A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文创语录展播</a:t>
            </a: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403648" y="1203598"/>
            <a:ext cx="6390485" cy="244314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6000" spc="3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“投资者保护”</a:t>
            </a:r>
            <a:endParaRPr lang="en-US" altLang="zh-CN" sz="6000" spc="3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6000" spc="3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文创语录展播</a:t>
            </a:r>
          </a:p>
        </p:txBody>
      </p:sp>
      <p:sp>
        <p:nvSpPr>
          <p:cNvPr id="2" name="椭圆 1"/>
          <p:cNvSpPr/>
          <p:nvPr/>
        </p:nvSpPr>
        <p:spPr>
          <a:xfrm>
            <a:off x="1619672" y="3450899"/>
            <a:ext cx="252000" cy="252000"/>
          </a:xfrm>
          <a:prstGeom prst="ellipse">
            <a:avLst/>
          </a:prstGeom>
          <a:noFill/>
          <a:ln>
            <a:solidFill>
              <a:srgbClr val="E372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499945" y="1563638"/>
            <a:ext cx="252000" cy="252000"/>
          </a:xfrm>
          <a:prstGeom prst="ellipse">
            <a:avLst/>
          </a:prstGeom>
          <a:noFill/>
          <a:ln>
            <a:solidFill>
              <a:srgbClr val="E372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5295">
            <a:off x="1253007" y="973386"/>
            <a:ext cx="985332" cy="9853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7270449" y="2871162"/>
            <a:ext cx="738381" cy="738381"/>
          </a:xfrm>
          <a:prstGeom prst="rect">
            <a:avLst/>
          </a:prstGeom>
        </p:spPr>
      </p:pic>
      <p:pic>
        <p:nvPicPr>
          <p:cNvPr id="3" name="1-140F5233556">
            <a:hlinkClick r:id="" action="ppaction://media"/>
            <a:extLst>
              <a:ext uri="{FF2B5EF4-FFF2-40B4-BE49-F238E27FC236}">
                <a16:creationId xmlns:a16="http://schemas.microsoft.com/office/drawing/2014/main" id="{4E24E366-878A-46A3-AB05-0557D5299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232727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121932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今日入群问牛股，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明日接盘无人诉。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55576" y="2356738"/>
            <a:ext cx="7632848" cy="167640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内涵解读：不法荐股群越来越多，许多投资者被所谓“昨日某某老师又抓到了某只大牛股” 诱惑，入群咨询牛股，但往往群里都是“托”，推荐的股票很有可能是去给一些资金接盘，事后群一解散拉黑，损失不可弥补。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周远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33719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期市不相信眼泪，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成功不青睐赌徒。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8588" y="2563683"/>
            <a:ext cx="7366824" cy="136906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内涵解读：告诫那些想要进入期货市场赌一把的人，期货市场不是赌场，不可能随随便便成功。赌徒的结局是很悲惨的，需要自己承担失败的后果。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江晴芳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8070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投资市场就是一个莫斯乌比环，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收益与风险永远都在一个平面上。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47564" y="2788280"/>
            <a:ext cx="7848872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内涵解读：收益与风险不可分割，切勿只顾收益而忽略风险。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61568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蒋慧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19368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你留出的仓位，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就是你生存的机会。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27584" y="2573015"/>
            <a:ext cx="7488832" cy="136906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内涵解读：庄子曰：“鹪鹩巢于深林，不过一枝偃鼠饮河，不过满腹”。有所取舍，分散风险，弱水三千取一瓢饮是我们在市场长存的法门。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武良杰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08952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“股神”荐股有一套，业绩吹得呱呱叫。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到底靠谱不靠谱？谁信谁套谁知道！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27584" y="2873557"/>
            <a:ext cx="7488832" cy="1061085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内涵解读：不要轻信冒充证券公司工作人员的荐股电话、短信，以及一些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QQ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群、微信群的荐股。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胡智鹏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8070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风险意识铭于心，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理性投资践于行。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093132" y="2931790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内涵解读：切实加强风险防范。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刘关波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121932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玩归玩，闹归闹，别拿投资开玩笑；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斟一斟，酌一酌，理性投资是根本。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47564" y="2322260"/>
            <a:ext cx="7848872" cy="1984375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投资是一个长期的过程，有些人可能因为别人在投资中获利不少而眼红，就盲目跟风，然而投资需要的是理性判断，并没有太多捷径可言，首要的任务就是提高自己的专业知识水平和风险防范意识，只有这样才能在变幻莫测的市场中，找到其中的价值洼地和成长宝藏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830950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何俞宏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203598"/>
            <a:ext cx="8208912" cy="1800200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投资者保护提醒您：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发财千万种，理性为首重。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投资不谨慎，一夜变贫农。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256910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陈佳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8070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投资有“理”，维权有“道”。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280338" y="2644770"/>
            <a:ext cx="6583324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内涵解读：投资要理性，维权要通过正规通道。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543930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章玲飞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8070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不要因欣喜于投资的三分收益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而遗忘掉另外的七分风险。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935596" y="2931790"/>
            <a:ext cx="7272808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内涵解读：投资需谨慎，不要以全部家当作为“赌资”。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吕彦沁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8070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花式荐股不轻信，帽子戏法要留心。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培训骗局莫当真，打赏掏钱须三思。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93132" y="2931790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内涵解读：远离非法证券期货活动。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杨晶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8070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高利高息陷阱多，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理性投资避灾祸。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151620" y="2931790"/>
            <a:ext cx="6840760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内涵解读：谨防投资陷阱，不要被高收益蒙蔽双眼。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谭凤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08952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套路就在身边，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上当就在瞬间。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043608" y="2788280"/>
            <a:ext cx="6624736" cy="1061085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内涵解读：提示投资者谨慎投资，识别套路，不要一时冲动掉入陷阱。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孙畅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275606"/>
            <a:ext cx="8208912" cy="1811123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陷阱都有疏漏，依旧供不应求，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试问投资人，却道回报丰厚。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知否，知否？全是虚假销售。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32866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陈之昊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08952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追逐着高利润的人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看不到脚下的悬崖。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08568" y="2702300"/>
            <a:ext cx="7726864" cy="1061085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内涵解读：期货是一项高风险高回报的投资，投资者不能一味追求高利润，需要控制好账户风险，才能稳步前进。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郑结文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33719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宁信世上有鬼，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不信“伪私募”的嘴。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88588" y="2788280"/>
            <a:ext cx="7366824" cy="1061085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内涵解读：非法集资通常打着“私募”的旗号，许以高额的收益骗取投资者资金，切莫心急乱投资，且行且辨析。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曹金立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19368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一夜暴富终是梦，细水长流才是真；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财富管理要科学，适度分散是正道！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11560" y="2501260"/>
            <a:ext cx="7920880" cy="167640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内涵解读：许多证券投资者都存在着“一夜暴富”“日进斗金”的投机心理，我们需要提醒投资者切忌急功近利。投资是一种长期的、持续的财富管理行为，应用长远的目光去看待。规避风险，科学投资。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陈佳娜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291730"/>
            <a:ext cx="8208912" cy="165618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一二三四五，请人代炒股；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炒股没赚着，撞着大陷阱；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陷阱有几个，我来数一数，一二三四五。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400420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谢韩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33719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辛辛苦苦一辈子，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受骗上当一下子。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187624" y="2788280"/>
            <a:ext cx="6768752" cy="1061085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内涵解读：身边好多人被高利诱惑，参与了不正规的理财产品，血本无归，一辈子的积蓄打了水漂。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蒋可洁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19368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理财有风险，投资须谨慎；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平台选正规，诱惑拒眼前！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39552" y="2501260"/>
            <a:ext cx="8064896" cy="136906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内涵解读：告知投资者参与金融理财前先知晓风险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了解后选择适合自己的产品或服务。非法金融平台总是用高利诱惑投资者参与，所以投资者应擦亮眼睛，选择合法正规的金融理财平台。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陈洪剑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772815"/>
            <a:ext cx="8208912" cy="1800200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场外配资杠杆高，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钱在别人账户管不了，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虚拟盘交易上当真不少！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16580" y="2573015"/>
            <a:ext cx="7510840" cy="136906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内涵解读：场外配资加了几倍的高杠杆，风险无限放大，需要投资者把钱存放到平台或他人账户，资金不可控。平台绝大多数是骗子，采用“虚拟盘”等方式模拟亏损诈骗钱财。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张一吉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80706"/>
            <a:ext cx="8208912" cy="1451083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非法集资是一个“茶几”，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上面放满了“杯具”。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95636" y="2835972"/>
            <a:ext cx="6552728" cy="1061085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内涵解读：非法集资看似高额回报，其实是有去无回，你看中别人的高息，别人看中你的本金。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胡霓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275606"/>
            <a:ext cx="8208912" cy="1501245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不以涨喜，不以跌悲；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跌也定投，涨也定投；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何以解忧，唯有定投。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19572" y="2953149"/>
            <a:ext cx="7704856" cy="1061085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内涵解读：定投是自律投资的开始，维持一份平和的投资心态，心底下希望的种子，画出幸福的微笑曲线。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张妮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33719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花花世界迷人眼，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天上馅饼不要捡。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151620" y="2716525"/>
            <a:ext cx="6840760" cy="136906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内涵解读：对于金融市场零风险高收益稳赚不赔的虚假宣传，我们应该独具慧眼，不要着了虚假宣传的当，做明智谨慎的投资者。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朱航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19368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投资不投机，才能避危机；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投资要分散，才能有保障。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99592" y="2295366"/>
            <a:ext cx="7344816" cy="167640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投资是对资产进行买入并长期持有，获利的来源是资产本身的升值；投机是短期炒作的方式，一定是高成本低收益，稳定性极差。大类资产有很多，长期都是有效的投资标的，分散是保障收益的手段，很有必要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6727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王小华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8070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道路千万条，本钱第一条。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风控不严格，暴雷两行泪。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93132" y="2859782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内涵解读：投资过程中风控非常重要。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潘炜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8070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投资私募擦亮眼，莫光想着高收益。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问清产品风险处，细看合同再签字。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00318" y="2859782"/>
            <a:ext cx="6943364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内涵解读：有的投资者一看到收益高，就忘记了风险。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郑朝晖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48070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投资不适当，空做他人</a:t>
            </a:r>
            <a:r>
              <a:rPr lang="zh-CN" altLang="en-US" sz="360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裳；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投资不过脑，送钱怕嫌少。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04164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陈泽浩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05017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群中喊单不可信，账号密码牢保护。</a:t>
            </a:r>
            <a:endParaRPr lang="en-US" altLang="zh-CN" sz="3600" dirty="0">
              <a:solidFill>
                <a:schemeClr val="bg1"/>
              </a:solidFill>
              <a:latin typeface="造字工房力黑常规体" pitchFamily="2" charset="-122"/>
              <a:ea typeface="造字工房力黑常规体" pitchFamily="2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勤学知识多参训，积极讨论好获利。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55576" y="2223611"/>
            <a:ext cx="7632848" cy="167640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内涵解读：投资者们切勿听信有些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QQ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群、微信群中所谓“老师”的稳赚不赔喊单行为，投资需谨慎，投资者们要保管好自己的账户信息，切勿外泄。多学习金融知识，借助技术、学术来找到价格规律，合规参与金融活动。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骆金岚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7544" y="1193687"/>
            <a:ext cx="8208912" cy="129614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造字工房力黑常规体" pitchFamily="2" charset="-122"/>
                <a:ea typeface="造字工房力黑常规体" pitchFamily="2" charset="-122"/>
                <a:cs typeface="微软雅黑" panose="020B0503020204020204" charset="-122"/>
                <a:sym typeface="+mn-ea"/>
              </a:rPr>
              <a:t>“投”等大事，切莫轻视。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99592" y="2420173"/>
            <a:ext cx="7344816" cy="136906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内涵解读：不管是什么形式的价值投资都是风险与收益并存的，所以在投资以前一定要充分认识清楚其风险性，力争将风险控制在可控范围之中。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25">
            <a:off x="8149094" y="4110611"/>
            <a:ext cx="738381" cy="738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972" y="3759195"/>
            <a:ext cx="4957736" cy="753110"/>
          </a:xfrm>
          <a:prstGeom prst="rect">
            <a:avLst/>
          </a:prstGeom>
          <a:noFill/>
        </p:spPr>
        <p:txBody>
          <a:bodyPr wrap="square" lIns="446671" tIns="223341" rIns="446671" bIns="2233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谢国强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/>
    </mc:Choice>
    <mc:Fallback xmlns="">
      <p:transition advTm="6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1472</Words>
  <Application>Microsoft Office PowerPoint</Application>
  <PresentationFormat>全屏显示(16:9)</PresentationFormat>
  <Paragraphs>123</Paragraphs>
  <Slides>31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楷体</vt:lpstr>
      <vt:lpstr>造字工房力黑常规体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杨霄;宋嘉悦</dc:creator>
  <cp:lastModifiedBy>office2016mac21597</cp:lastModifiedBy>
  <cp:revision>48</cp:revision>
  <dcterms:created xsi:type="dcterms:W3CDTF">2019-11-27T09:04:00Z</dcterms:created>
  <dcterms:modified xsi:type="dcterms:W3CDTF">2019-12-02T07:03:02Z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